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82" r:id="rId4"/>
    <p:sldId id="283" r:id="rId5"/>
    <p:sldId id="284" r:id="rId6"/>
    <p:sldId id="262" r:id="rId7"/>
    <p:sldId id="263" r:id="rId8"/>
    <p:sldId id="264" r:id="rId9"/>
    <p:sldId id="291" r:id="rId10"/>
    <p:sldId id="265" r:id="rId11"/>
    <p:sldId id="292" r:id="rId12"/>
    <p:sldId id="293" r:id="rId13"/>
    <p:sldId id="294" r:id="rId14"/>
    <p:sldId id="266" r:id="rId15"/>
    <p:sldId id="267" r:id="rId16"/>
    <p:sldId id="289" r:id="rId17"/>
    <p:sldId id="290" r:id="rId18"/>
    <p:sldId id="288" r:id="rId19"/>
    <p:sldId id="287" r:id="rId20"/>
    <p:sldId id="296" r:id="rId21"/>
    <p:sldId id="299"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99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31/03/2017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301269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31/03/2017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3887076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31/03/2017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1443423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A8185CA-DFA3-4F49-92C2-69C782A6B121}" type="datetimeFigureOut">
              <a:rPr lang="en-GB" smtClean="0"/>
              <a:t>31/03/2017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941002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185CA-DFA3-4F49-92C2-69C782A6B121}" type="datetimeFigureOut">
              <a:rPr lang="en-GB" smtClean="0"/>
              <a:t>31/03/2017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991248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A8185CA-DFA3-4F49-92C2-69C782A6B121}" type="datetimeFigureOut">
              <a:rPr lang="en-GB" smtClean="0"/>
              <a:t>31/03/2017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1090890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A8185CA-DFA3-4F49-92C2-69C782A6B121}" type="datetimeFigureOut">
              <a:rPr lang="en-GB" smtClean="0"/>
              <a:t>31/03/2017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128756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A8185CA-DFA3-4F49-92C2-69C782A6B121}" type="datetimeFigureOut">
              <a:rPr lang="en-GB" smtClean="0"/>
              <a:t>31/03/2017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3756605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8185CA-DFA3-4F49-92C2-69C782A6B121}" type="datetimeFigureOut">
              <a:rPr lang="en-GB" smtClean="0"/>
              <a:t>31/03/2017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2738866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185CA-DFA3-4F49-92C2-69C782A6B121}" type="datetimeFigureOut">
              <a:rPr lang="en-GB" smtClean="0"/>
              <a:t>31/03/2017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4195888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185CA-DFA3-4F49-92C2-69C782A6B121}" type="datetimeFigureOut">
              <a:rPr lang="en-GB" smtClean="0"/>
              <a:t>31/03/2017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7B33DA6-B782-4515-98D5-91AB02C72D8A}" type="slidenum">
              <a:rPr lang="en-GB" smtClean="0"/>
              <a:t>‹#›</a:t>
            </a:fld>
            <a:endParaRPr lang="en-GB"/>
          </a:p>
        </p:txBody>
      </p:sp>
    </p:spTree>
    <p:extLst>
      <p:ext uri="{BB962C8B-B14F-4D97-AF65-F5344CB8AC3E}">
        <p14:creationId xmlns:p14="http://schemas.microsoft.com/office/powerpoint/2010/main" val="3193261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8185CA-DFA3-4F49-92C2-69C782A6B121}" type="datetimeFigureOut">
              <a:rPr lang="en-GB" smtClean="0"/>
              <a:t>31/03/2017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B33DA6-B782-4515-98D5-91AB02C72D8A}" type="slidenum">
              <a:rPr lang="en-GB" smtClean="0"/>
              <a:t>‹#›</a:t>
            </a:fld>
            <a:endParaRPr lang="en-GB"/>
          </a:p>
        </p:txBody>
      </p:sp>
    </p:spTree>
    <p:extLst>
      <p:ext uri="{BB962C8B-B14F-4D97-AF65-F5344CB8AC3E}">
        <p14:creationId xmlns:p14="http://schemas.microsoft.com/office/powerpoint/2010/main" val="3015288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mailto:lindaruas@hotmail.com" TargetMode="Externa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e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prezi.com/q6ayng_evuaz/radica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hyperlink" Target="https://www.newint.org/" TargetMode="External"/><Relationship Id="rId2" Type="http://schemas.openxmlformats.org/officeDocument/2006/relationships/hyperlink" Target="https://eewiki.newint.org/index.php/Main_Page" TargetMode="External"/><Relationship Id="rId1" Type="http://schemas.openxmlformats.org/officeDocument/2006/relationships/slideLayout" Target="../slideLayouts/slideLayout7.xml"/><Relationship Id="rId5" Type="http://schemas.openxmlformats.org/officeDocument/2006/relationships/image" Target="../media/image31.jpg"/><Relationship Id="rId4" Type="http://schemas.openxmlformats.org/officeDocument/2006/relationships/hyperlink" Target="http://gisig.iatefl.or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819400"/>
            <a:ext cx="7772400" cy="2769839"/>
          </a:xfrm>
        </p:spPr>
        <p:txBody>
          <a:bodyPr>
            <a:noAutofit/>
          </a:bodyPr>
          <a:lstStyle/>
          <a:p>
            <a:r>
              <a:rPr lang="en-GB" sz="6000" b="1" dirty="0" smtClean="0"/>
              <a:t>ELT in powerful, authentic global justice </a:t>
            </a:r>
            <a:r>
              <a:rPr lang="en-GB" sz="6000" b="1" dirty="0" smtClean="0"/>
              <a:t>contexts   Part 1</a:t>
            </a:r>
            <a:endParaRPr lang="en-GB" sz="6000" b="1" dirty="0"/>
          </a:p>
        </p:txBody>
      </p:sp>
      <p:sp>
        <p:nvSpPr>
          <p:cNvPr id="3" name="Subtitle 2"/>
          <p:cNvSpPr>
            <a:spLocks noGrp="1"/>
          </p:cNvSpPr>
          <p:nvPr>
            <p:ph type="subTitle" idx="1"/>
          </p:nvPr>
        </p:nvSpPr>
        <p:spPr>
          <a:xfrm>
            <a:off x="971600" y="5589240"/>
            <a:ext cx="7200800" cy="1268760"/>
          </a:xfrm>
        </p:spPr>
        <p:txBody>
          <a:bodyPr>
            <a:normAutofit fontScale="85000" lnSpcReduction="20000"/>
          </a:bodyPr>
          <a:lstStyle/>
          <a:p>
            <a:r>
              <a:rPr lang="en-GB" dirty="0" smtClean="0"/>
              <a:t>Linda </a:t>
            </a:r>
            <a:r>
              <a:rPr lang="en-GB" dirty="0" err="1" smtClean="0"/>
              <a:t>Ruas</a:t>
            </a:r>
            <a:r>
              <a:rPr lang="en-GB" dirty="0" smtClean="0"/>
              <a:t>:  </a:t>
            </a:r>
            <a:r>
              <a:rPr lang="en-GB" dirty="0" smtClean="0">
                <a:hlinkClick r:id="rId2"/>
              </a:rPr>
              <a:t>lindaruas@hotmail.com</a:t>
            </a:r>
            <a:endParaRPr lang="en-GB" dirty="0" smtClean="0"/>
          </a:p>
          <a:p>
            <a:r>
              <a:rPr lang="en-GB" dirty="0" smtClean="0"/>
              <a:t>London South East Colleges, Greenwich /</a:t>
            </a:r>
          </a:p>
          <a:p>
            <a:r>
              <a:rPr lang="en-GB" dirty="0" smtClean="0"/>
              <a:t> IATEFL GISIG Joint Coordinator</a:t>
            </a: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2846" y="-807058"/>
            <a:ext cx="2195736" cy="310539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40" y="-636273"/>
            <a:ext cx="2304256" cy="325887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224" y="-864550"/>
            <a:ext cx="2457390" cy="348715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2877" y="0"/>
            <a:ext cx="2000250" cy="2819400"/>
          </a:xfrm>
          <a:prstGeom prst="rect">
            <a:avLst/>
          </a:prstGeom>
        </p:spPr>
      </p:pic>
    </p:spTree>
    <p:extLst>
      <p:ext uri="{BB962C8B-B14F-4D97-AF65-F5344CB8AC3E}">
        <p14:creationId xmlns:p14="http://schemas.microsoft.com/office/powerpoint/2010/main" val="1883121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4618856" cy="819472"/>
          </a:xfrm>
        </p:spPr>
        <p:txBody>
          <a:bodyPr/>
          <a:lstStyle/>
          <a:p>
            <a:r>
              <a:rPr lang="en-GB" b="1" dirty="0" smtClean="0"/>
              <a:t>Task 3: DIY gap-fill</a:t>
            </a:r>
            <a:endParaRPr lang="en-GB"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7" y="1124744"/>
            <a:ext cx="4248471" cy="275790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3685828"/>
            <a:ext cx="4903643" cy="326398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2960" y="548680"/>
            <a:ext cx="4496724" cy="2993132"/>
          </a:xfrm>
          <a:prstGeom prst="rect">
            <a:avLst/>
          </a:prstGeom>
        </p:spPr>
      </p:pic>
      <p:sp>
        <p:nvSpPr>
          <p:cNvPr id="9" name="Rectangle 8"/>
          <p:cNvSpPr/>
          <p:nvPr/>
        </p:nvSpPr>
        <p:spPr>
          <a:xfrm>
            <a:off x="251520" y="4005064"/>
            <a:ext cx="4320480" cy="2677656"/>
          </a:xfrm>
          <a:prstGeom prst="rect">
            <a:avLst/>
          </a:prstGeom>
        </p:spPr>
        <p:txBody>
          <a:bodyPr wrap="square">
            <a:spAutoFit/>
          </a:bodyPr>
          <a:lstStyle/>
          <a:p>
            <a:r>
              <a:rPr lang="en-GB" sz="2800" b="1" i="1" dirty="0" smtClean="0">
                <a:solidFill>
                  <a:prstClr val="black"/>
                </a:solidFill>
              </a:rPr>
              <a:t>Technology success stories</a:t>
            </a:r>
            <a:r>
              <a:rPr lang="en-GB" sz="2800" i="1" dirty="0" smtClean="0">
                <a:solidFill>
                  <a:prstClr val="black"/>
                </a:solidFill>
              </a:rPr>
              <a:t>: If we want </a:t>
            </a:r>
            <a:r>
              <a:rPr lang="en-GB" sz="2800" i="1" dirty="0">
                <a:solidFill>
                  <a:prstClr val="black"/>
                </a:solidFill>
              </a:rPr>
              <a:t>technology, low and high, to make a difference, it needs to be appropriate, </a:t>
            </a:r>
            <a:r>
              <a:rPr lang="en-GB" sz="2800" i="1" dirty="0" smtClean="0">
                <a:solidFill>
                  <a:prstClr val="black"/>
                </a:solidFill>
              </a:rPr>
              <a:t>and cheap enough </a:t>
            </a:r>
            <a:endParaRPr lang="en-GB" sz="2800" dirty="0"/>
          </a:p>
        </p:txBody>
      </p:sp>
    </p:spTree>
    <p:extLst>
      <p:ext uri="{BB962C8B-B14F-4D97-AF65-F5344CB8AC3E}">
        <p14:creationId xmlns:p14="http://schemas.microsoft.com/office/powerpoint/2010/main" val="20928725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9144000" cy="6858000"/>
          </a:xfrm>
        </p:spPr>
        <p:txBody>
          <a:bodyPr>
            <a:normAutofit fontScale="25000" lnSpcReduction="20000"/>
          </a:bodyPr>
          <a:lstStyle/>
          <a:p>
            <a:pPr marL="0" indent="0">
              <a:buNone/>
            </a:pPr>
            <a:r>
              <a:rPr lang="en-GB" sz="8400" b="1" dirty="0" smtClean="0"/>
              <a:t>a) Only </a:t>
            </a:r>
            <a:r>
              <a:rPr lang="en-GB" sz="8400" b="1" dirty="0"/>
              <a:t>connect</a:t>
            </a:r>
            <a:r>
              <a:rPr lang="en-GB" sz="8400" dirty="0"/>
              <a:t> </a:t>
            </a:r>
            <a:r>
              <a:rPr lang="en-GB" sz="8400" dirty="0" smtClean="0"/>
              <a:t> Many </a:t>
            </a:r>
            <a:r>
              <a:rPr lang="en-GB" sz="8400" dirty="0"/>
              <a:t>families of refugees lose contact because they cannot find, or communicate with, each other. REFUNITE is a new online platform that offers help. It mainly works with mobile texts. People looking for others can register for free. They have a database of 400,000 people. It is easy to use, and people can use Amharic, English, French, Somali, Sudanese, Arabic and Swahili languages. It has helped some people meet already. </a:t>
            </a:r>
          </a:p>
          <a:p>
            <a:pPr marL="0" indent="0">
              <a:buNone/>
            </a:pPr>
            <a:r>
              <a:rPr lang="en-GB" sz="8400" b="1" dirty="0" smtClean="0"/>
              <a:t>b) Fruits </a:t>
            </a:r>
            <a:r>
              <a:rPr lang="en-GB" sz="8400" b="1" dirty="0"/>
              <a:t>of the forest</a:t>
            </a:r>
            <a:r>
              <a:rPr lang="en-GB" sz="8400" dirty="0"/>
              <a:t> </a:t>
            </a:r>
            <a:r>
              <a:rPr lang="en-GB" sz="8400" dirty="0" smtClean="0"/>
              <a:t> Picking </a:t>
            </a:r>
            <a:r>
              <a:rPr lang="en-GB" sz="8400" dirty="0"/>
              <a:t>coffee, protecting the forest. Peruvian farmers grow cash crops </a:t>
            </a:r>
            <a:r>
              <a:rPr lang="en-GB" sz="8400" dirty="0" err="1" smtClean="0"/>
              <a:t>eg</a:t>
            </a:r>
            <a:r>
              <a:rPr lang="en-GB" sz="8400" dirty="0" smtClean="0"/>
              <a:t> </a:t>
            </a:r>
            <a:r>
              <a:rPr lang="en-GB" sz="8400" dirty="0"/>
              <a:t>bananas, coffee and yucca, together with local trees. This helps protect the plants and stops soil erosion. This is very different from the ‘slash-and-burn’ farming they used before for coffee – this destroyed some of the mountainsides. They use organic manure and pest management. And </a:t>
            </a:r>
            <a:r>
              <a:rPr lang="en-GB" sz="8400" dirty="0" smtClean="0"/>
              <a:t>the </a:t>
            </a:r>
            <a:r>
              <a:rPr lang="en-GB" sz="8400" dirty="0"/>
              <a:t>farmers increased production by 33 per cent in one year. </a:t>
            </a:r>
          </a:p>
          <a:p>
            <a:pPr marL="0" indent="0">
              <a:buNone/>
            </a:pPr>
            <a:r>
              <a:rPr lang="en-GB" sz="8400" b="1" dirty="0" smtClean="0"/>
              <a:t>c) Hole </a:t>
            </a:r>
            <a:r>
              <a:rPr lang="en-GB" sz="8400" b="1" dirty="0"/>
              <a:t>in the wall</a:t>
            </a:r>
            <a:r>
              <a:rPr lang="en-GB" sz="8400" dirty="0"/>
              <a:t> </a:t>
            </a:r>
            <a:r>
              <a:rPr lang="en-GB" sz="8400" dirty="0" smtClean="0"/>
              <a:t>The </a:t>
            </a:r>
            <a:r>
              <a:rPr lang="en-GB" sz="8400" dirty="0"/>
              <a:t>idea behind this Indian organization is ‘Minimally Invasive Education’. They put computer terminals with internet access in a hole in a specially constructed wall in areas of poorer children. The children have not been to school much. They discover how to use the computer, and help each other. And they are very proud of teaching themselves and their new skills. </a:t>
            </a:r>
          </a:p>
          <a:p>
            <a:pPr marL="0" indent="0">
              <a:buNone/>
            </a:pPr>
            <a:r>
              <a:rPr lang="en-GB" sz="8400" b="1" dirty="0" smtClean="0"/>
              <a:t>d) To </a:t>
            </a:r>
            <a:r>
              <a:rPr lang="en-GB" sz="8400" b="1" dirty="0"/>
              <a:t>market – using gravity</a:t>
            </a:r>
            <a:r>
              <a:rPr lang="en-GB" sz="8400" dirty="0"/>
              <a:t> </a:t>
            </a:r>
            <a:r>
              <a:rPr lang="en-GB" sz="8400" dirty="0" smtClean="0"/>
              <a:t>The </a:t>
            </a:r>
            <a:r>
              <a:rPr lang="en-GB" sz="8400" dirty="0"/>
              <a:t>monsoon season used to be very difficult for hill farmers in Nepal. The hills get very dangerous and slippery. People have to choose: they can take goods to market and they could die as it is so </a:t>
            </a:r>
            <a:r>
              <a:rPr lang="en-GB" sz="8400" dirty="0" smtClean="0"/>
              <a:t>dangerous; </a:t>
            </a:r>
            <a:r>
              <a:rPr lang="en-GB" sz="8400" dirty="0"/>
              <a:t>or they </a:t>
            </a:r>
            <a:r>
              <a:rPr lang="en-GB" sz="8400" dirty="0" smtClean="0"/>
              <a:t>can </a:t>
            </a:r>
            <a:r>
              <a:rPr lang="en-GB" sz="8400" dirty="0"/>
              <a:t>watch the food as it rots and goes to waste. Then they started using a very clever trolley on steel wires. This has made a big difference. The full trolley goes down - the weight of what is in it pulls it down. At the same time, the empty one is pulled up ready to put more goods in. It’s simply mechanical, and does not need any electricity. </a:t>
            </a:r>
          </a:p>
          <a:p>
            <a:pPr marL="0" indent="0">
              <a:buNone/>
            </a:pPr>
            <a:r>
              <a:rPr lang="en-GB" sz="8400" dirty="0" smtClean="0"/>
              <a:t>. </a:t>
            </a:r>
            <a:endParaRPr lang="en-GB" sz="8400" dirty="0"/>
          </a:p>
          <a:p>
            <a:endParaRPr lang="en-GB" dirty="0"/>
          </a:p>
        </p:txBody>
      </p:sp>
    </p:spTree>
    <p:extLst>
      <p:ext uri="{BB962C8B-B14F-4D97-AF65-F5344CB8AC3E}">
        <p14:creationId xmlns:p14="http://schemas.microsoft.com/office/powerpoint/2010/main" val="29064929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712968" cy="634082"/>
          </a:xfrm>
        </p:spPr>
        <p:txBody>
          <a:bodyPr>
            <a:normAutofit fontScale="90000"/>
          </a:bodyPr>
          <a:lstStyle/>
          <a:p>
            <a:r>
              <a:rPr lang="en-GB" b="1" dirty="0"/>
              <a:t>E</a:t>
            </a:r>
            <a:r>
              <a:rPr lang="en-GB" b="1" dirty="0" smtClean="0"/>
              <a:t>xample: ‘small words’ </a:t>
            </a:r>
            <a:r>
              <a:rPr lang="en-GB" sz="2700" b="1" dirty="0" smtClean="0"/>
              <a:t>(articles / prepositions …)</a:t>
            </a:r>
            <a:endParaRPr lang="en-GB" sz="2700" b="1" dirty="0"/>
          </a:p>
        </p:txBody>
      </p:sp>
      <p:sp>
        <p:nvSpPr>
          <p:cNvPr id="3" name="Content Placeholder 2"/>
          <p:cNvSpPr>
            <a:spLocks noGrp="1"/>
          </p:cNvSpPr>
          <p:nvPr>
            <p:ph idx="1"/>
          </p:nvPr>
        </p:nvSpPr>
        <p:spPr>
          <a:xfrm>
            <a:off x="395536" y="1124744"/>
            <a:ext cx="8424936" cy="5400600"/>
          </a:xfrm>
        </p:spPr>
        <p:txBody>
          <a:bodyPr>
            <a:normAutofit fontScale="92500"/>
          </a:bodyPr>
          <a:lstStyle/>
          <a:p>
            <a:pPr marL="0" indent="0">
              <a:buNone/>
            </a:pPr>
            <a:r>
              <a:rPr lang="en-GB" b="1" dirty="0"/>
              <a:t>b) Fruits of the forest</a:t>
            </a:r>
            <a:r>
              <a:rPr lang="en-GB" dirty="0"/>
              <a:t>  Picking coffee, protecting </a:t>
            </a:r>
            <a:r>
              <a:rPr lang="en-GB" dirty="0" smtClean="0"/>
              <a:t>1/…. </a:t>
            </a:r>
            <a:r>
              <a:rPr lang="en-GB" dirty="0"/>
              <a:t>forest. Peruvian farmers grow cash crops </a:t>
            </a:r>
            <a:r>
              <a:rPr lang="en-GB" dirty="0" err="1"/>
              <a:t>eg</a:t>
            </a:r>
            <a:r>
              <a:rPr lang="en-GB" dirty="0"/>
              <a:t>. bananas, coffee </a:t>
            </a:r>
            <a:r>
              <a:rPr lang="en-GB" dirty="0" smtClean="0"/>
              <a:t>2/…. </a:t>
            </a:r>
            <a:r>
              <a:rPr lang="en-GB" dirty="0"/>
              <a:t>yucca, together </a:t>
            </a:r>
            <a:r>
              <a:rPr lang="en-GB" dirty="0" smtClean="0"/>
              <a:t>3/…. </a:t>
            </a:r>
            <a:r>
              <a:rPr lang="en-GB" dirty="0"/>
              <a:t>local trees. This helps protect </a:t>
            </a:r>
            <a:r>
              <a:rPr lang="en-GB" dirty="0" smtClean="0"/>
              <a:t>4/…. </a:t>
            </a:r>
            <a:r>
              <a:rPr lang="en-GB" dirty="0"/>
              <a:t>plants </a:t>
            </a:r>
            <a:r>
              <a:rPr lang="en-GB" dirty="0" smtClean="0"/>
              <a:t>5/…. </a:t>
            </a:r>
            <a:r>
              <a:rPr lang="en-GB" dirty="0"/>
              <a:t>stops soil erosion. This is very different from </a:t>
            </a:r>
            <a:r>
              <a:rPr lang="en-GB" dirty="0" smtClean="0"/>
              <a:t>6/…. </a:t>
            </a:r>
            <a:r>
              <a:rPr lang="en-GB" dirty="0"/>
              <a:t>‘slash-and-burn’ farming they used before </a:t>
            </a:r>
            <a:r>
              <a:rPr lang="en-GB" dirty="0" smtClean="0"/>
              <a:t>7/…. </a:t>
            </a:r>
            <a:r>
              <a:rPr lang="en-GB" dirty="0"/>
              <a:t>coffee – this destroyed some of the mountainsides. They use organic manure and pest management. And the farmers increased production by 33 per cent in one year. </a:t>
            </a:r>
            <a:endParaRPr lang="en-GB" dirty="0" smtClean="0"/>
          </a:p>
          <a:p>
            <a:pPr marL="0" indent="0">
              <a:buNone/>
            </a:pPr>
            <a:r>
              <a:rPr lang="en-GB" i="1" dirty="0" smtClean="0"/>
              <a:t>Add these ‘small words’: with / for / the x 3 / and x2</a:t>
            </a:r>
            <a:endParaRPr lang="en-GB" i="1" dirty="0"/>
          </a:p>
          <a:p>
            <a:endParaRPr lang="en-GB" dirty="0"/>
          </a:p>
        </p:txBody>
      </p:sp>
    </p:spTree>
    <p:extLst>
      <p:ext uri="{BB962C8B-B14F-4D97-AF65-F5344CB8AC3E}">
        <p14:creationId xmlns:p14="http://schemas.microsoft.com/office/powerpoint/2010/main" val="14484710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GB" b="1" dirty="0" smtClean="0"/>
              <a:t>Example: verbs</a:t>
            </a:r>
            <a:endParaRPr lang="en-GB" b="1" dirty="0"/>
          </a:p>
        </p:txBody>
      </p:sp>
      <p:sp>
        <p:nvSpPr>
          <p:cNvPr id="3" name="Content Placeholder 2"/>
          <p:cNvSpPr>
            <a:spLocks noGrp="1"/>
          </p:cNvSpPr>
          <p:nvPr>
            <p:ph idx="1"/>
          </p:nvPr>
        </p:nvSpPr>
        <p:spPr>
          <a:xfrm>
            <a:off x="251520" y="908720"/>
            <a:ext cx="8712968" cy="5688632"/>
          </a:xfrm>
        </p:spPr>
        <p:txBody>
          <a:bodyPr>
            <a:normAutofit/>
          </a:bodyPr>
          <a:lstStyle/>
          <a:p>
            <a:pPr marL="0" indent="0">
              <a:buNone/>
            </a:pPr>
            <a:r>
              <a:rPr lang="en-GB" b="1" dirty="0"/>
              <a:t>c) Hole in the wall</a:t>
            </a:r>
            <a:r>
              <a:rPr lang="en-GB" dirty="0"/>
              <a:t> The idea behind this Indian organization </a:t>
            </a:r>
            <a:r>
              <a:rPr lang="en-GB" dirty="0" smtClean="0"/>
              <a:t>1/…. </a:t>
            </a:r>
            <a:r>
              <a:rPr lang="en-GB" dirty="0"/>
              <a:t>‘Minimally Invasive Education’. They </a:t>
            </a:r>
            <a:r>
              <a:rPr lang="en-GB" dirty="0" smtClean="0"/>
              <a:t>2/…. </a:t>
            </a:r>
            <a:r>
              <a:rPr lang="en-GB" dirty="0"/>
              <a:t>computer terminals with internet access in a hole in a specially constructed wall in areas of poorer children. The </a:t>
            </a:r>
            <a:r>
              <a:rPr lang="en-GB" dirty="0" smtClean="0"/>
              <a:t>children 3/…. to </a:t>
            </a:r>
            <a:r>
              <a:rPr lang="en-GB" dirty="0"/>
              <a:t>school much. They </a:t>
            </a:r>
            <a:r>
              <a:rPr lang="en-GB" dirty="0" smtClean="0"/>
              <a:t>4/…. </a:t>
            </a:r>
            <a:r>
              <a:rPr lang="en-GB" dirty="0"/>
              <a:t>how to use the computer, and </a:t>
            </a:r>
            <a:r>
              <a:rPr lang="en-GB" dirty="0" smtClean="0"/>
              <a:t>5/…. </a:t>
            </a:r>
            <a:r>
              <a:rPr lang="en-GB" dirty="0"/>
              <a:t>each other. And they are very proud of teaching themselves and their new skills. </a:t>
            </a:r>
            <a:endParaRPr lang="en-GB" dirty="0" smtClean="0"/>
          </a:p>
          <a:p>
            <a:pPr marL="0" indent="0">
              <a:buNone/>
            </a:pPr>
            <a:r>
              <a:rPr lang="en-GB" i="1" dirty="0" smtClean="0"/>
              <a:t>Add these verbs – in the correct tense: discover / is / help / put / be (negative)</a:t>
            </a:r>
            <a:endParaRPr lang="en-GB" i="1" dirty="0"/>
          </a:p>
          <a:p>
            <a:endParaRPr lang="en-GB" dirty="0"/>
          </a:p>
        </p:txBody>
      </p:sp>
    </p:spTree>
    <p:extLst>
      <p:ext uri="{BB962C8B-B14F-4D97-AF65-F5344CB8AC3E}">
        <p14:creationId xmlns:p14="http://schemas.microsoft.com/office/powerpoint/2010/main" val="7642281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3728" y="274638"/>
            <a:ext cx="6842844" cy="1143000"/>
          </a:xfrm>
        </p:spPr>
        <p:txBody>
          <a:bodyPr>
            <a:normAutofit fontScale="90000"/>
          </a:bodyPr>
          <a:lstStyle/>
          <a:p>
            <a:r>
              <a:rPr lang="en-GB" b="1" dirty="0" smtClean="0"/>
              <a:t>Task 4: Newspaper front page</a:t>
            </a:r>
            <a:endParaRPr lang="en-GB" b="1" dirty="0"/>
          </a:p>
        </p:txBody>
      </p:sp>
      <p:sp>
        <p:nvSpPr>
          <p:cNvPr id="3" name="Content Placeholder 2"/>
          <p:cNvSpPr>
            <a:spLocks noGrp="1"/>
          </p:cNvSpPr>
          <p:nvPr>
            <p:ph idx="1"/>
          </p:nvPr>
        </p:nvSpPr>
        <p:spPr>
          <a:xfrm>
            <a:off x="107504" y="1600200"/>
            <a:ext cx="8579296" cy="5189472"/>
          </a:xfrm>
        </p:spPr>
        <p:txBody>
          <a:bodyPr>
            <a:normAutofit lnSpcReduction="10000"/>
          </a:bodyPr>
          <a:lstStyle/>
          <a:p>
            <a:pPr marL="0" indent="0">
              <a:buNone/>
            </a:pPr>
            <a:r>
              <a:rPr lang="en-GB" dirty="0" smtClean="0"/>
              <a:t>Violence                  Human rights defender found</a:t>
            </a:r>
          </a:p>
          <a:p>
            <a:pPr marL="0" indent="0">
              <a:buNone/>
            </a:pPr>
            <a:r>
              <a:rPr lang="en-GB" dirty="0" smtClean="0"/>
              <a:t> against women!      drowned in dam:</a:t>
            </a: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r>
              <a:rPr lang="en-GB" dirty="0" smtClean="0"/>
              <a:t>Artists against the impeachment!</a:t>
            </a:r>
          </a:p>
          <a:p>
            <a:pPr marL="0" indent="0">
              <a:buNone/>
            </a:pPr>
            <a:r>
              <a:rPr lang="en-GB" dirty="0"/>
              <a:t> </a:t>
            </a:r>
            <a:r>
              <a:rPr lang="en-GB" dirty="0" smtClean="0"/>
              <a:t>                                        </a:t>
            </a:r>
          </a:p>
          <a:p>
            <a:pPr marL="0" indent="0">
              <a:buNone/>
            </a:pPr>
            <a:r>
              <a:rPr lang="en-GB" dirty="0" smtClean="0"/>
              <a:t>                                         Mining</a:t>
            </a:r>
          </a:p>
          <a:p>
            <a:pPr marL="0" indent="0">
              <a:buNone/>
            </a:pPr>
            <a:r>
              <a:rPr lang="en-GB" dirty="0"/>
              <a:t> </a:t>
            </a:r>
            <a:r>
              <a:rPr lang="en-GB" dirty="0" smtClean="0"/>
              <a:t>                                        disaster</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6223" y="2204864"/>
            <a:ext cx="3130747" cy="208539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12" y="2688263"/>
            <a:ext cx="4335680" cy="160199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7" y="4653137"/>
            <a:ext cx="2897831" cy="213653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544" y="11088"/>
            <a:ext cx="2428626" cy="161771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753" y="4941168"/>
            <a:ext cx="3530659" cy="2351778"/>
          </a:xfrm>
          <a:prstGeom prst="rect">
            <a:avLst/>
          </a:prstGeom>
        </p:spPr>
      </p:pic>
    </p:spTree>
    <p:extLst>
      <p:ext uri="{BB962C8B-B14F-4D97-AF65-F5344CB8AC3E}">
        <p14:creationId xmlns:p14="http://schemas.microsoft.com/office/powerpoint/2010/main" val="13737834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4464496" cy="2880320"/>
          </a:xfrm>
        </p:spPr>
        <p:txBody>
          <a:bodyPr>
            <a:normAutofit/>
          </a:bodyPr>
          <a:lstStyle/>
          <a:p>
            <a:r>
              <a:rPr lang="en-GB" b="1" dirty="0" smtClean="0"/>
              <a:t>Task 5: Protest banners:</a:t>
            </a:r>
            <a:br>
              <a:rPr lang="en-GB" b="1" dirty="0" smtClean="0"/>
            </a:br>
            <a:r>
              <a:rPr lang="en-GB" b="1" dirty="0" smtClean="0"/>
              <a:t>‘radical          </a:t>
            </a:r>
            <a:br>
              <a:rPr lang="en-GB" b="1" dirty="0" smtClean="0"/>
            </a:br>
            <a:r>
              <a:rPr lang="en-GB" b="1" dirty="0"/>
              <a:t> </a:t>
            </a:r>
            <a:r>
              <a:rPr lang="en-GB" b="1" dirty="0" smtClean="0"/>
              <a:t>         phonology’</a:t>
            </a:r>
            <a:endParaRPr lang="en-GB"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0608" y="3044591"/>
            <a:ext cx="6329849" cy="3877033"/>
          </a:xfr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3362" y="3645024"/>
            <a:ext cx="4823549" cy="321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459432"/>
            <a:ext cx="617762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337978"/>
            <a:ext cx="1115616" cy="1422050"/>
          </a:xfrm>
          <a:prstGeom prst="rect">
            <a:avLst/>
          </a:prstGeom>
        </p:spPr>
      </p:pic>
    </p:spTree>
    <p:extLst>
      <p:ext uri="{BB962C8B-B14F-4D97-AF65-F5344CB8AC3E}">
        <p14:creationId xmlns:p14="http://schemas.microsoft.com/office/powerpoint/2010/main" val="12171582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260350"/>
            <a:ext cx="8640960" cy="6264275"/>
          </a:xfrm>
        </p:spPr>
        <p:txBody>
          <a:bodyPr>
            <a:noAutofit/>
          </a:bodyPr>
          <a:lstStyle/>
          <a:p>
            <a:pPr marL="0" indent="0">
              <a:buNone/>
            </a:pPr>
            <a:r>
              <a:rPr lang="en-GB" sz="9000" b="1" dirty="0" smtClean="0"/>
              <a:t>What’s really really important? </a:t>
            </a:r>
            <a:r>
              <a:rPr lang="en-GB" sz="6000" b="1" dirty="0"/>
              <a:t>-</a:t>
            </a:r>
            <a:r>
              <a:rPr lang="en-GB" sz="6000" b="1" dirty="0" smtClean="0"/>
              <a:t> so important that you’d write it on a protest banner and chant it</a:t>
            </a:r>
            <a:endParaRPr lang="en-GB" sz="60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9959" y="4005064"/>
            <a:ext cx="2024041" cy="2852936"/>
          </a:xfrm>
          <a:prstGeom prst="rect">
            <a:avLst/>
          </a:prstGeom>
        </p:spPr>
      </p:pic>
    </p:spTree>
    <p:extLst>
      <p:ext uri="{BB962C8B-B14F-4D97-AF65-F5344CB8AC3E}">
        <p14:creationId xmlns:p14="http://schemas.microsoft.com/office/powerpoint/2010/main" val="15070656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GB" b="1" dirty="0" smtClean="0"/>
              <a:t>My students’ protest banners:</a:t>
            </a:r>
            <a:endParaRPr lang="en-GB" b="1" dirty="0"/>
          </a:p>
        </p:txBody>
      </p:sp>
      <p:sp>
        <p:nvSpPr>
          <p:cNvPr id="3" name="Content Placeholder 2"/>
          <p:cNvSpPr>
            <a:spLocks noGrp="1"/>
          </p:cNvSpPr>
          <p:nvPr>
            <p:ph idx="1"/>
          </p:nvPr>
        </p:nvSpPr>
        <p:spPr>
          <a:xfrm>
            <a:off x="179512" y="1268760"/>
            <a:ext cx="8784976" cy="5400600"/>
          </a:xfrm>
        </p:spPr>
        <p:txBody>
          <a:bodyPr>
            <a:normAutofit lnSpcReduction="10000"/>
          </a:bodyPr>
          <a:lstStyle/>
          <a:p>
            <a:pPr marL="0" indent="0">
              <a:buNone/>
            </a:pPr>
            <a:r>
              <a:rPr lang="en-GB" sz="4400" b="1" dirty="0" smtClean="0">
                <a:solidFill>
                  <a:srgbClr val="C00000"/>
                </a:solidFill>
              </a:rPr>
              <a:t>‘Stop FGM – don’t hurt our girls!’</a:t>
            </a:r>
          </a:p>
          <a:p>
            <a:pPr marL="0" indent="0">
              <a:buNone/>
            </a:pPr>
            <a:r>
              <a:rPr lang="en-GB" sz="4400" b="1" dirty="0" smtClean="0">
                <a:solidFill>
                  <a:srgbClr val="0070C0"/>
                </a:solidFill>
              </a:rPr>
              <a:t>‘No more ESOL cuts – we need ESOL to learn and live!’</a:t>
            </a:r>
          </a:p>
          <a:p>
            <a:pPr marL="0" indent="0">
              <a:buNone/>
            </a:pPr>
            <a:r>
              <a:rPr lang="en-GB" sz="6600" b="1" dirty="0" smtClean="0">
                <a:solidFill>
                  <a:srgbClr val="FF0000"/>
                </a:solidFill>
              </a:rPr>
              <a:t>‘Respect all religions!’</a:t>
            </a:r>
          </a:p>
          <a:p>
            <a:pPr marL="0" indent="0">
              <a:buNone/>
            </a:pPr>
            <a:r>
              <a:rPr lang="en-GB" sz="4000" b="1" dirty="0" smtClean="0">
                <a:solidFill>
                  <a:srgbClr val="00B050"/>
                </a:solidFill>
              </a:rPr>
              <a:t>‘Protect the forests – stop cutting trees!’</a:t>
            </a:r>
          </a:p>
          <a:p>
            <a:pPr marL="0" indent="0">
              <a:buNone/>
            </a:pPr>
            <a:r>
              <a:rPr lang="en-GB" sz="5400" b="1" dirty="0" smtClean="0">
                <a:solidFill>
                  <a:srgbClr val="7030A0"/>
                </a:solidFill>
              </a:rPr>
              <a:t>‘We must welcome refugees!’</a:t>
            </a:r>
          </a:p>
          <a:p>
            <a:pPr marL="0" indent="0">
              <a:buNone/>
            </a:pPr>
            <a:r>
              <a:rPr lang="en-GB" sz="3000" b="1" dirty="0">
                <a:solidFill>
                  <a:srgbClr val="7030A0"/>
                </a:solidFill>
              </a:rPr>
              <a:t>More </a:t>
            </a:r>
            <a:r>
              <a:rPr lang="en-GB" sz="3000" b="1" dirty="0" smtClean="0">
                <a:solidFill>
                  <a:srgbClr val="7030A0"/>
                </a:solidFill>
              </a:rPr>
              <a:t>info: </a:t>
            </a:r>
            <a:r>
              <a:rPr lang="en-GB" sz="3000" b="1" dirty="0" smtClean="0">
                <a:solidFill>
                  <a:srgbClr val="7030A0"/>
                </a:solidFill>
                <a:hlinkClick r:id="rId2"/>
              </a:rPr>
              <a:t>https</a:t>
            </a:r>
            <a:r>
              <a:rPr lang="en-GB" sz="3000" b="1" dirty="0">
                <a:solidFill>
                  <a:srgbClr val="7030A0"/>
                </a:solidFill>
                <a:hlinkClick r:id="rId2"/>
              </a:rPr>
              <a:t>://prezi.com/q6ayng_evuaz/radical</a:t>
            </a:r>
            <a:r>
              <a:rPr lang="en-GB" sz="3000" b="1" dirty="0" smtClean="0">
                <a:solidFill>
                  <a:srgbClr val="7030A0"/>
                </a:solidFill>
                <a:hlinkClick r:id="rId2"/>
              </a:rPr>
              <a:t>/</a:t>
            </a:r>
            <a:endParaRPr lang="en-GB" sz="3000" b="1" dirty="0">
              <a:solidFill>
                <a:srgbClr val="7030A0"/>
              </a:solidFill>
            </a:endParaRPr>
          </a:p>
        </p:txBody>
      </p:sp>
    </p:spTree>
    <p:extLst>
      <p:ext uri="{BB962C8B-B14F-4D97-AF65-F5344CB8AC3E}">
        <p14:creationId xmlns:p14="http://schemas.microsoft.com/office/powerpoint/2010/main" val="14246572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a:t>
            </a:r>
            <a:endParaRPr lang="en-GB" dirty="0"/>
          </a:p>
        </p:txBody>
      </p:sp>
      <p:sp>
        <p:nvSpPr>
          <p:cNvPr id="3" name="Content Placeholder 2"/>
          <p:cNvSpPr>
            <a:spLocks noGrp="1"/>
          </p:cNvSpPr>
          <p:nvPr>
            <p:ph idx="1"/>
          </p:nvPr>
        </p:nvSpPr>
        <p:spPr>
          <a:xfrm>
            <a:off x="457200" y="1600200"/>
            <a:ext cx="8435280" cy="4853136"/>
          </a:xfrm>
        </p:spPr>
        <p:txBody>
          <a:bodyPr>
            <a:noAutofit/>
          </a:bodyPr>
          <a:lstStyle/>
          <a:p>
            <a:pPr marL="0" indent="0">
              <a:buNone/>
            </a:pPr>
            <a:r>
              <a:rPr lang="en-GB" sz="11000" dirty="0" smtClean="0"/>
              <a:t>Why global justice in ELT?</a:t>
            </a:r>
            <a:endParaRPr lang="en-GB" sz="11000" dirty="0"/>
          </a:p>
        </p:txBody>
      </p:sp>
    </p:spTree>
    <p:extLst>
      <p:ext uri="{BB962C8B-B14F-4D97-AF65-F5344CB8AC3E}">
        <p14:creationId xmlns:p14="http://schemas.microsoft.com/office/powerpoint/2010/main" val="1562857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950" y="332657"/>
            <a:ext cx="9036050" cy="6336432"/>
          </a:xfrm>
        </p:spPr>
        <p:txBody>
          <a:bodyPr>
            <a:normAutofit fontScale="92500"/>
          </a:bodyPr>
          <a:lstStyle/>
          <a:p>
            <a:pPr>
              <a:buFont typeface="Wingdings" panose="05000000000000000000" pitchFamily="2" charset="2"/>
              <a:buChar char="v"/>
            </a:pPr>
            <a:r>
              <a:rPr lang="en-GB" sz="7800" dirty="0"/>
              <a:t>Engage and activate!</a:t>
            </a:r>
          </a:p>
          <a:p>
            <a:pPr>
              <a:buFont typeface="Wingdings" panose="05000000000000000000" pitchFamily="2" charset="2"/>
              <a:buChar char="v"/>
            </a:pPr>
            <a:r>
              <a:rPr lang="en-GB" sz="8800" dirty="0" smtClean="0"/>
              <a:t>Anti-trivialisation!</a:t>
            </a:r>
          </a:p>
          <a:p>
            <a:pPr>
              <a:buFont typeface="Wingdings" panose="05000000000000000000" pitchFamily="2" charset="2"/>
              <a:buChar char="v"/>
            </a:pPr>
            <a:r>
              <a:rPr lang="en-GB" sz="8800" dirty="0" smtClean="0"/>
              <a:t>Bridges </a:t>
            </a:r>
          </a:p>
          <a:p>
            <a:pPr marL="0" indent="0">
              <a:buNone/>
            </a:pPr>
            <a:r>
              <a:rPr lang="en-GB" sz="8800" dirty="0" smtClean="0"/>
              <a:t>not walls!</a:t>
            </a:r>
            <a:endParaRPr lang="en-GB" sz="8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3340574"/>
            <a:ext cx="5258852" cy="3502930"/>
          </a:xfrm>
          <a:prstGeom prst="rect">
            <a:avLst/>
          </a:prstGeom>
        </p:spPr>
      </p:pic>
    </p:spTree>
    <p:extLst>
      <p:ext uri="{BB962C8B-B14F-4D97-AF65-F5344CB8AC3E}">
        <p14:creationId xmlns:p14="http://schemas.microsoft.com/office/powerpoint/2010/main" val="7519405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6096" y="116632"/>
            <a:ext cx="3528392" cy="2520280"/>
          </a:xfrm>
        </p:spPr>
        <p:txBody>
          <a:bodyPr>
            <a:normAutofit/>
          </a:bodyPr>
          <a:lstStyle/>
          <a:p>
            <a:r>
              <a:rPr lang="en-GB" b="1" u="sng" dirty="0" smtClean="0"/>
              <a:t>Photo stories</a:t>
            </a:r>
            <a:r>
              <a:rPr lang="en-GB" b="1" dirty="0" smtClean="0"/>
              <a:t>:</a:t>
            </a:r>
            <a:br>
              <a:rPr lang="en-GB" b="1" dirty="0" smtClean="0"/>
            </a:br>
            <a:r>
              <a:rPr lang="en-GB" sz="2800" b="1" dirty="0" smtClean="0"/>
              <a:t>female wardens</a:t>
            </a:r>
            <a:br>
              <a:rPr lang="en-GB" sz="2800" b="1" dirty="0" smtClean="0"/>
            </a:br>
            <a:r>
              <a:rPr lang="en-GB" sz="2800" b="1" dirty="0" smtClean="0"/>
              <a:t>enforced sterilization</a:t>
            </a:r>
            <a:br>
              <a:rPr lang="en-GB" sz="2800" b="1" dirty="0" smtClean="0"/>
            </a:br>
            <a:r>
              <a:rPr lang="en-GB" sz="2800" b="1" dirty="0" smtClean="0"/>
              <a:t>development</a:t>
            </a:r>
            <a:endParaRPr lang="en-GB" sz="28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212" y="-243408"/>
            <a:ext cx="5625414" cy="374441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3" y="2780928"/>
            <a:ext cx="5429961" cy="407707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682" y="3429000"/>
            <a:ext cx="5467866" cy="3429000"/>
          </a:xfrm>
          <a:prstGeom prst="rect">
            <a:avLst/>
          </a:prstGeom>
        </p:spPr>
      </p:pic>
    </p:spTree>
    <p:extLst>
      <p:ext uri="{BB962C8B-B14F-4D97-AF65-F5344CB8AC3E}">
        <p14:creationId xmlns:p14="http://schemas.microsoft.com/office/powerpoint/2010/main" val="20577920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16632"/>
            <a:ext cx="9144000" cy="6624736"/>
          </a:xfrm>
        </p:spPr>
        <p:txBody>
          <a:bodyPr>
            <a:normAutofit fontScale="92500"/>
          </a:bodyPr>
          <a:lstStyle/>
          <a:p>
            <a:pPr marL="0" indent="0">
              <a:buNone/>
            </a:pPr>
            <a:r>
              <a:rPr lang="en-GB" dirty="0"/>
              <a:t>M</a:t>
            </a:r>
            <a:r>
              <a:rPr lang="en-GB" dirty="0" smtClean="0"/>
              <a:t>aterials / teaching ideas / visuals from:</a:t>
            </a:r>
          </a:p>
          <a:p>
            <a:pPr marL="0" indent="0">
              <a:buNone/>
            </a:pPr>
            <a:r>
              <a:rPr lang="en-GB" sz="3600" b="1" dirty="0" smtClean="0"/>
              <a:t>Easier </a:t>
            </a:r>
            <a:r>
              <a:rPr lang="en-GB" sz="3600" b="1" dirty="0"/>
              <a:t>English wiki New Internationalist</a:t>
            </a:r>
            <a:r>
              <a:rPr lang="en-GB" dirty="0"/>
              <a:t>:</a:t>
            </a:r>
          </a:p>
          <a:p>
            <a:pPr marL="0" indent="0">
              <a:buNone/>
            </a:pPr>
            <a:r>
              <a:rPr lang="en-GB" dirty="0" smtClean="0">
                <a:hlinkClick r:id="rId2"/>
              </a:rPr>
              <a:t>https://eewiki.newint.org/index.php/Main_Page</a:t>
            </a:r>
            <a:endParaRPr lang="en-GB" dirty="0" smtClean="0"/>
          </a:p>
          <a:p>
            <a:pPr marL="0" indent="0">
              <a:buNone/>
            </a:pPr>
            <a:r>
              <a:rPr lang="en-GB" dirty="0" smtClean="0"/>
              <a:t>New Internationalist community </a:t>
            </a:r>
            <a:r>
              <a:rPr lang="en-GB" dirty="0"/>
              <a:t>share </a:t>
            </a:r>
            <a:r>
              <a:rPr lang="en-GB" dirty="0" smtClean="0"/>
              <a:t>offer </a:t>
            </a:r>
            <a:r>
              <a:rPr lang="en-GB" dirty="0"/>
              <a:t>-</a:t>
            </a:r>
            <a:r>
              <a:rPr lang="en-GB" dirty="0" smtClean="0"/>
              <a:t> 2017: </a:t>
            </a:r>
            <a:r>
              <a:rPr lang="en-GB" dirty="0">
                <a:hlinkClick r:id="rId3"/>
              </a:rPr>
              <a:t>https://www.newint.org</a:t>
            </a:r>
            <a:r>
              <a:rPr lang="en-GB" dirty="0" smtClean="0">
                <a:hlinkClick r:id="rId3"/>
              </a:rPr>
              <a:t>/</a:t>
            </a:r>
            <a:endParaRPr lang="en-GB" dirty="0" smtClean="0"/>
          </a:p>
          <a:p>
            <a:pPr marL="0" indent="0">
              <a:buNone/>
            </a:pPr>
            <a:r>
              <a:rPr lang="en-GB" b="1" dirty="0" smtClean="0">
                <a:solidFill>
                  <a:srgbClr val="002060"/>
                </a:solidFill>
              </a:rPr>
              <a:t>Interested in Global Issues?: </a:t>
            </a:r>
            <a:r>
              <a:rPr lang="en-GB" dirty="0" smtClean="0">
                <a:solidFill>
                  <a:srgbClr val="002060"/>
                </a:solidFill>
              </a:rPr>
              <a:t>join </a:t>
            </a:r>
            <a:r>
              <a:rPr lang="en-GB" sz="4000" b="1" dirty="0" smtClean="0">
                <a:solidFill>
                  <a:srgbClr val="002060"/>
                </a:solidFill>
              </a:rPr>
              <a:t>IATEFL GISIG             </a:t>
            </a:r>
            <a:r>
              <a:rPr lang="en-GB" dirty="0" smtClean="0">
                <a:solidFill>
                  <a:srgbClr val="002060"/>
                </a:solidFill>
                <a:hlinkClick r:id="rId4"/>
              </a:rPr>
              <a:t>http</a:t>
            </a:r>
            <a:r>
              <a:rPr lang="en-GB" dirty="0">
                <a:solidFill>
                  <a:srgbClr val="002060"/>
                </a:solidFill>
                <a:hlinkClick r:id="rId4"/>
              </a:rPr>
              <a:t>://gisig.iatefl.org</a:t>
            </a:r>
            <a:r>
              <a:rPr lang="en-GB" dirty="0" smtClean="0">
                <a:solidFill>
                  <a:srgbClr val="002060"/>
                </a:solidFill>
                <a:hlinkClick r:id="rId4"/>
              </a:rPr>
              <a:t>/</a:t>
            </a:r>
            <a:endParaRPr lang="en-GB" dirty="0" smtClean="0">
              <a:solidFill>
                <a:srgbClr val="002060"/>
              </a:solidFill>
            </a:endParaRPr>
          </a:p>
          <a:p>
            <a:pPr marL="0" indent="0">
              <a:buNone/>
            </a:pPr>
            <a:r>
              <a:rPr lang="en-GB" u="sng" dirty="0" smtClean="0">
                <a:solidFill>
                  <a:srgbClr val="002060"/>
                </a:solidFill>
              </a:rPr>
              <a:t>New Publications</a:t>
            </a:r>
            <a:r>
              <a:rPr lang="en-GB" dirty="0" smtClean="0">
                <a:solidFill>
                  <a:srgbClr val="002060"/>
                </a:solidFill>
              </a:rPr>
              <a:t>: </a:t>
            </a:r>
          </a:p>
          <a:p>
            <a:r>
              <a:rPr lang="en-GB" dirty="0" smtClean="0">
                <a:solidFill>
                  <a:srgbClr val="002060"/>
                </a:solidFill>
              </a:rPr>
              <a:t>Global Justice in Easier English (New Internationalist)</a:t>
            </a:r>
          </a:p>
          <a:p>
            <a:r>
              <a:rPr lang="en-GB" dirty="0" smtClean="0">
                <a:solidFill>
                  <a:srgbClr val="002060"/>
                </a:solidFill>
              </a:rPr>
              <a:t>A-Z of Global Issues (</a:t>
            </a:r>
            <a:r>
              <a:rPr lang="en-GB" dirty="0" err="1" smtClean="0">
                <a:solidFill>
                  <a:srgbClr val="002060"/>
                </a:solidFill>
              </a:rPr>
              <a:t>Pratten</a:t>
            </a:r>
            <a:r>
              <a:rPr lang="en-GB" dirty="0" smtClean="0">
                <a:solidFill>
                  <a:srgbClr val="002060"/>
                </a:solidFill>
              </a:rPr>
              <a:t>/</a:t>
            </a:r>
            <a:r>
              <a:rPr lang="en-GB" dirty="0" err="1" smtClean="0">
                <a:solidFill>
                  <a:srgbClr val="002060"/>
                </a:solidFill>
              </a:rPr>
              <a:t>Ruas</a:t>
            </a:r>
            <a:r>
              <a:rPr lang="en-GB" dirty="0" smtClean="0">
                <a:solidFill>
                  <a:srgbClr val="002060"/>
                </a:solidFill>
              </a:rPr>
              <a:t>/</a:t>
            </a:r>
            <a:r>
              <a:rPr lang="en-GB" dirty="0" err="1" smtClean="0">
                <a:solidFill>
                  <a:srgbClr val="002060"/>
                </a:solidFill>
              </a:rPr>
              <a:t>Ruas</a:t>
            </a:r>
            <a:r>
              <a:rPr lang="en-GB" dirty="0" smtClean="0">
                <a:solidFill>
                  <a:srgbClr val="002060"/>
                </a:solidFill>
              </a:rPr>
              <a:t>) (</a:t>
            </a:r>
            <a:r>
              <a:rPr lang="en-GB" dirty="0" err="1" smtClean="0">
                <a:solidFill>
                  <a:srgbClr val="002060"/>
                </a:solidFill>
              </a:rPr>
              <a:t>HeartELT</a:t>
            </a:r>
            <a:r>
              <a:rPr lang="en-GB" dirty="0" smtClean="0">
                <a:solidFill>
                  <a:srgbClr val="002060"/>
                </a:solidFill>
              </a:rPr>
              <a:t>)</a:t>
            </a:r>
          </a:p>
          <a:p>
            <a:r>
              <a:rPr lang="en-GB" dirty="0" smtClean="0">
                <a:solidFill>
                  <a:srgbClr val="002060"/>
                </a:solidFill>
              </a:rPr>
              <a:t>Why Global Issues  (Academic Study Kit)</a:t>
            </a:r>
          </a:p>
          <a:p>
            <a:r>
              <a:rPr lang="en-GB" dirty="0" smtClean="0">
                <a:solidFill>
                  <a:srgbClr val="002060"/>
                </a:solidFill>
              </a:rPr>
              <a:t>Chapter (Food) in ‘Creativity and SDGs’ (British Council)</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8384" y="116632"/>
            <a:ext cx="971600" cy="1374120"/>
          </a:xfrm>
          <a:prstGeom prst="rect">
            <a:avLst/>
          </a:prstGeom>
        </p:spPr>
      </p:pic>
    </p:spTree>
    <p:extLst>
      <p:ext uri="{BB962C8B-B14F-4D97-AF65-F5344CB8AC3E}">
        <p14:creationId xmlns:p14="http://schemas.microsoft.com/office/powerpoint/2010/main" val="11820000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712968" cy="792088"/>
          </a:xfrm>
        </p:spPr>
        <p:txBody>
          <a:bodyPr>
            <a:normAutofit fontScale="90000"/>
          </a:bodyPr>
          <a:lstStyle/>
          <a:p>
            <a:r>
              <a:rPr lang="en-GB" sz="5400" dirty="0" smtClean="0"/>
              <a:t>To finish …. A Parable </a:t>
            </a:r>
            <a:r>
              <a:rPr lang="en-GB" sz="2800" dirty="0" smtClean="0"/>
              <a:t>by </a:t>
            </a:r>
            <a:r>
              <a:rPr lang="en-GB" sz="3100" b="1" dirty="0" smtClean="0"/>
              <a:t>Jon Rye </a:t>
            </a:r>
            <a:r>
              <a:rPr lang="en-GB" sz="3100" b="1" dirty="0" err="1" smtClean="0"/>
              <a:t>Kinghorn</a:t>
            </a:r>
            <a:endParaRPr lang="en-GB" sz="3100" b="1" dirty="0"/>
          </a:p>
        </p:txBody>
      </p:sp>
      <p:sp>
        <p:nvSpPr>
          <p:cNvPr id="3" name="Content Placeholder 2"/>
          <p:cNvSpPr>
            <a:spLocks noGrp="1"/>
          </p:cNvSpPr>
          <p:nvPr>
            <p:ph idx="1"/>
          </p:nvPr>
        </p:nvSpPr>
        <p:spPr>
          <a:xfrm>
            <a:off x="179512" y="980728"/>
            <a:ext cx="8856984" cy="5760640"/>
          </a:xfrm>
        </p:spPr>
        <p:txBody>
          <a:bodyPr>
            <a:normAutofit fontScale="92500" lnSpcReduction="20000"/>
          </a:bodyPr>
          <a:lstStyle/>
          <a:p>
            <a:pPr marL="0" indent="0">
              <a:buNone/>
            </a:pPr>
            <a:r>
              <a:rPr lang="en-GB" dirty="0" smtClean="0"/>
              <a:t>Once upon a time there was a class and the students expressed disapproval of their teacher. Why should they be concerned with .. .what others were thinking and feeling and doing?</a:t>
            </a:r>
          </a:p>
          <a:p>
            <a:pPr marL="0" indent="0">
              <a:buNone/>
            </a:pPr>
            <a:r>
              <a:rPr lang="en-GB" dirty="0" smtClean="0"/>
              <a:t>And the teacher said she had a dream in which she saw one of the students fifty years later.</a:t>
            </a:r>
          </a:p>
          <a:p>
            <a:pPr marL="0" indent="0">
              <a:buNone/>
            </a:pPr>
            <a:r>
              <a:rPr lang="en-GB" dirty="0" smtClean="0"/>
              <a:t>The student was angry and said: “Why was I not warned? Why was I not better educated? Why did my teachers not tell me about the problems and help me to understand? … You helped me extend my hands with incredible machines, my eyes with telescopes, radios and sonar, my brain with computers, but you did not help me extend my heart, love and concern to the entire human family. You, teacher, gave me half a loaf.”</a:t>
            </a:r>
          </a:p>
          <a:p>
            <a:pPr marL="0" indent="0">
              <a:buNone/>
            </a:pPr>
            <a:r>
              <a:rPr lang="en-GB" sz="2200" i="1" dirty="0" smtClean="0"/>
              <a:t>                                                      Jon Rye </a:t>
            </a:r>
            <a:r>
              <a:rPr lang="en-GB" sz="2200" i="1" dirty="0" err="1" smtClean="0"/>
              <a:t>Kinghorn</a:t>
            </a:r>
            <a:r>
              <a:rPr lang="en-GB" sz="2200" i="1" dirty="0" smtClean="0"/>
              <a:t> 1985 Development Forum 13. 10:6</a:t>
            </a:r>
            <a:endParaRPr lang="en-GB" sz="2200" i="1" dirty="0"/>
          </a:p>
        </p:txBody>
      </p:sp>
    </p:spTree>
    <p:extLst>
      <p:ext uri="{BB962C8B-B14F-4D97-AF65-F5344CB8AC3E}">
        <p14:creationId xmlns:p14="http://schemas.microsoft.com/office/powerpoint/2010/main" val="3622534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640960" cy="1656184"/>
          </a:xfrm>
        </p:spPr>
        <p:txBody>
          <a:bodyPr>
            <a:noAutofit/>
          </a:bodyPr>
          <a:lstStyle/>
          <a:p>
            <a:r>
              <a:rPr lang="en-GB" b="1" dirty="0" smtClean="0"/>
              <a:t>Now .. time for a tea break … where’s the tea from? …how ethical was the production?...</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916832"/>
            <a:ext cx="8604502" cy="5760640"/>
          </a:xfrm>
        </p:spPr>
      </p:pic>
    </p:spTree>
    <p:extLst>
      <p:ext uri="{BB962C8B-B14F-4D97-AF65-F5344CB8AC3E}">
        <p14:creationId xmlns:p14="http://schemas.microsoft.com/office/powerpoint/2010/main" val="3905799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856984" cy="1224136"/>
          </a:xfrm>
        </p:spPr>
        <p:txBody>
          <a:bodyPr>
            <a:noAutofit/>
          </a:bodyPr>
          <a:lstStyle/>
          <a:p>
            <a:r>
              <a:rPr lang="en-GB" sz="6000" b="1" dirty="0" smtClean="0"/>
              <a:t>But hang on a minute …..!!</a:t>
            </a:r>
            <a:endParaRPr lang="en-GB" sz="60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4395" y="2924944"/>
            <a:ext cx="5244074" cy="3933056"/>
          </a:xfrm>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7" y="1340768"/>
            <a:ext cx="4231571"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3819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Publishers don’t like:</a:t>
            </a:r>
            <a:endParaRPr lang="en-GB" b="1" dirty="0"/>
          </a:p>
        </p:txBody>
      </p:sp>
      <p:sp>
        <p:nvSpPr>
          <p:cNvPr id="3" name="Content Placeholder 2"/>
          <p:cNvSpPr>
            <a:spLocks noGrp="1"/>
          </p:cNvSpPr>
          <p:nvPr>
            <p:ph idx="1"/>
          </p:nvPr>
        </p:nvSpPr>
        <p:spPr>
          <a:xfrm>
            <a:off x="3779912" y="1412776"/>
            <a:ext cx="5256584" cy="5112568"/>
          </a:xfrm>
        </p:spPr>
        <p:txBody>
          <a:bodyPr>
            <a:noAutofit/>
          </a:bodyPr>
          <a:lstStyle/>
          <a:p>
            <a:pPr marL="0" indent="0">
              <a:buNone/>
            </a:pPr>
            <a:r>
              <a:rPr lang="en-GB" sz="4000" b="1" dirty="0" smtClean="0"/>
              <a:t>P - </a:t>
            </a:r>
            <a:r>
              <a:rPr lang="en-GB" sz="4000" b="1" dirty="0" smtClean="0">
                <a:solidFill>
                  <a:srgbClr val="FF0000"/>
                </a:solidFill>
              </a:rPr>
              <a:t>politics</a:t>
            </a:r>
          </a:p>
          <a:p>
            <a:pPr marL="0" indent="0">
              <a:buNone/>
            </a:pPr>
            <a:r>
              <a:rPr lang="en-GB" sz="4000" b="1" dirty="0" smtClean="0"/>
              <a:t>A - </a:t>
            </a:r>
            <a:r>
              <a:rPr lang="en-GB" sz="4000" b="1" dirty="0" smtClean="0">
                <a:solidFill>
                  <a:srgbClr val="7030A0"/>
                </a:solidFill>
              </a:rPr>
              <a:t>alcohol</a:t>
            </a:r>
          </a:p>
          <a:p>
            <a:pPr marL="0" indent="0">
              <a:buNone/>
            </a:pPr>
            <a:r>
              <a:rPr lang="en-GB" sz="4000" b="1" dirty="0" smtClean="0"/>
              <a:t>R - </a:t>
            </a:r>
            <a:r>
              <a:rPr lang="en-GB" sz="4000" b="1" dirty="0" smtClean="0">
                <a:solidFill>
                  <a:srgbClr val="00B050"/>
                </a:solidFill>
              </a:rPr>
              <a:t>religion</a:t>
            </a:r>
          </a:p>
          <a:p>
            <a:pPr marL="0" indent="0">
              <a:buNone/>
            </a:pPr>
            <a:r>
              <a:rPr lang="en-GB" sz="4000" b="1" dirty="0" smtClean="0"/>
              <a:t>S - </a:t>
            </a:r>
            <a:r>
              <a:rPr lang="en-GB" sz="4000" b="1" dirty="0" smtClean="0">
                <a:solidFill>
                  <a:srgbClr val="C00000"/>
                </a:solidFill>
              </a:rPr>
              <a:t>sex</a:t>
            </a:r>
          </a:p>
          <a:p>
            <a:pPr marL="0" indent="0">
              <a:buNone/>
            </a:pPr>
            <a:r>
              <a:rPr lang="en-GB" sz="4000" b="1" dirty="0" smtClean="0"/>
              <a:t>N - </a:t>
            </a:r>
            <a:r>
              <a:rPr lang="en-GB" sz="4000" b="1" dirty="0" smtClean="0">
                <a:solidFill>
                  <a:srgbClr val="0070C0"/>
                </a:solidFill>
              </a:rPr>
              <a:t>narcotics</a:t>
            </a:r>
          </a:p>
          <a:p>
            <a:pPr marL="0" indent="0">
              <a:buNone/>
            </a:pPr>
            <a:r>
              <a:rPr lang="en-GB" sz="4000" b="1" dirty="0" smtClean="0"/>
              <a:t>I  - -</a:t>
            </a:r>
            <a:r>
              <a:rPr lang="en-GB" sz="4000" b="1" dirty="0" smtClean="0">
                <a:solidFill>
                  <a:srgbClr val="00B050"/>
                </a:solidFill>
              </a:rPr>
              <a:t>isms</a:t>
            </a:r>
          </a:p>
          <a:p>
            <a:pPr marL="0" indent="0">
              <a:buNone/>
            </a:pPr>
            <a:r>
              <a:rPr lang="en-GB" sz="4000" b="1" dirty="0" smtClean="0"/>
              <a:t>P – </a:t>
            </a:r>
            <a:r>
              <a:rPr lang="en-GB" sz="4000" b="1" dirty="0" smtClean="0">
                <a:solidFill>
                  <a:srgbClr val="7030A0"/>
                </a:solidFill>
              </a:rPr>
              <a:t>pork    </a:t>
            </a:r>
            <a:r>
              <a:rPr lang="en-GB" sz="4400" b="1" dirty="0" smtClean="0"/>
              <a:t>WHY NOT??</a:t>
            </a:r>
            <a:endParaRPr lang="en-GB" sz="4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492896"/>
            <a:ext cx="2857500" cy="2857500"/>
          </a:xfrm>
          <a:prstGeom prst="rect">
            <a:avLst/>
          </a:prstGeom>
        </p:spPr>
      </p:pic>
    </p:spTree>
    <p:extLst>
      <p:ext uri="{BB962C8B-B14F-4D97-AF65-F5344CB8AC3E}">
        <p14:creationId xmlns:p14="http://schemas.microsoft.com/office/powerpoint/2010/main" val="35072359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1872208"/>
          </a:xfrm>
        </p:spPr>
        <p:txBody>
          <a:bodyPr>
            <a:normAutofit fontScale="90000"/>
          </a:bodyPr>
          <a:lstStyle/>
          <a:p>
            <a:r>
              <a:rPr lang="en-GB" b="1" dirty="0"/>
              <a:t>T</a:t>
            </a:r>
            <a:r>
              <a:rPr lang="en-GB" b="1" dirty="0" smtClean="0"/>
              <a:t>eachers / students /  managers / parents might say you shouldn’t bring these topics into class because……:</a:t>
            </a:r>
            <a:endParaRPr lang="en-GB" b="1" dirty="0"/>
          </a:p>
        </p:txBody>
      </p:sp>
      <p:sp>
        <p:nvSpPr>
          <p:cNvPr id="3" name="Content Placeholder 2"/>
          <p:cNvSpPr>
            <a:spLocks noGrp="1"/>
          </p:cNvSpPr>
          <p:nvPr>
            <p:ph idx="1"/>
          </p:nvPr>
        </p:nvSpPr>
        <p:spPr>
          <a:xfrm>
            <a:off x="251520" y="2276872"/>
            <a:ext cx="8640960" cy="4392488"/>
          </a:xfrm>
        </p:spPr>
        <p:txBody>
          <a:bodyPr>
            <a:normAutofit/>
          </a:bodyPr>
          <a:lstStyle/>
          <a:p>
            <a:pPr marL="0" indent="0">
              <a:buNone/>
            </a:pPr>
            <a:r>
              <a:rPr lang="en-GB" sz="4000" b="1" dirty="0" smtClean="0">
                <a:solidFill>
                  <a:srgbClr val="7030A0"/>
                </a:solidFill>
              </a:rPr>
              <a:t>   “It’s boring!”             </a:t>
            </a:r>
            <a:r>
              <a:rPr lang="en-GB" sz="4000" b="1" dirty="0" smtClean="0">
                <a:solidFill>
                  <a:srgbClr val="FF0000"/>
                </a:solidFill>
              </a:rPr>
              <a:t>“It’s too political!”</a:t>
            </a:r>
          </a:p>
          <a:p>
            <a:pPr marL="0" indent="0">
              <a:buNone/>
            </a:pPr>
            <a:r>
              <a:rPr lang="en-GB" sz="4000" b="1" dirty="0" smtClean="0">
                <a:solidFill>
                  <a:srgbClr val="00B050"/>
                </a:solidFill>
              </a:rPr>
              <a:t>            “I don’t know anything about it!”</a:t>
            </a:r>
          </a:p>
          <a:p>
            <a:pPr marL="0" indent="0">
              <a:buNone/>
            </a:pPr>
            <a:r>
              <a:rPr lang="en-GB" sz="4000" b="1" dirty="0" smtClean="0">
                <a:solidFill>
                  <a:srgbClr val="FF0000"/>
                </a:solidFill>
              </a:rPr>
              <a:t>   “It’s dangerous to talk about!”</a:t>
            </a:r>
          </a:p>
          <a:p>
            <a:pPr marL="0" indent="0">
              <a:buNone/>
            </a:pPr>
            <a:r>
              <a:rPr lang="en-GB" sz="4000" b="1" dirty="0" smtClean="0">
                <a:solidFill>
                  <a:srgbClr val="0070C0"/>
                </a:solidFill>
              </a:rPr>
              <a:t>“It’s too heavy – we only need light, fun topics in class!”</a:t>
            </a:r>
          </a:p>
          <a:p>
            <a:pPr marL="0" indent="0">
              <a:buNone/>
            </a:pPr>
            <a:r>
              <a:rPr lang="en-GB" sz="4000" b="1" dirty="0" smtClean="0">
                <a:solidFill>
                  <a:srgbClr val="C00000"/>
                </a:solidFill>
              </a:rPr>
              <a:t>                         “It might upset people!”</a:t>
            </a:r>
          </a:p>
          <a:p>
            <a:pPr marL="0" indent="0">
              <a:buNone/>
            </a:pPr>
            <a:endParaRPr lang="en-GB" dirty="0"/>
          </a:p>
        </p:txBody>
      </p:sp>
    </p:spTree>
    <p:extLst>
      <p:ext uri="{BB962C8B-B14F-4D97-AF65-F5344CB8AC3E}">
        <p14:creationId xmlns:p14="http://schemas.microsoft.com/office/powerpoint/2010/main" val="543995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06690"/>
          </a:xfrm>
        </p:spPr>
        <p:txBody>
          <a:bodyPr>
            <a:normAutofit fontScale="90000"/>
          </a:bodyPr>
          <a:lstStyle/>
          <a:p>
            <a:r>
              <a:rPr lang="en-GB" b="1" dirty="0" smtClean="0"/>
              <a:t>Moral dilemmas: is it a good idea to stop halal and kosher killing of </a:t>
            </a:r>
            <a:br>
              <a:rPr lang="en-GB" b="1" dirty="0" smtClean="0"/>
            </a:br>
            <a:r>
              <a:rPr lang="en-GB" b="1" dirty="0" smtClean="0"/>
              <a:t>animals? </a:t>
            </a:r>
            <a:br>
              <a:rPr lang="en-GB" b="1" dirty="0" smtClean="0"/>
            </a:br>
            <a:r>
              <a:rPr lang="en-GB" b="1" dirty="0"/>
              <a:t/>
            </a:r>
            <a:br>
              <a:rPr lang="en-GB" b="1" dirty="0"/>
            </a:br>
            <a:r>
              <a:rPr lang="en-GB" b="1" dirty="0" smtClean="0"/>
              <a:t/>
            </a:r>
            <a:br>
              <a:rPr lang="en-GB" b="1" dirty="0" smtClean="0"/>
            </a:br>
            <a:r>
              <a:rPr lang="en-GB" b="1" dirty="0"/>
              <a:t/>
            </a:r>
            <a:br>
              <a:rPr lang="en-GB" b="1" dirty="0"/>
            </a:br>
            <a:r>
              <a:rPr lang="en-GB" b="1" dirty="0" smtClean="0"/>
              <a:t/>
            </a:r>
            <a:br>
              <a:rPr lang="en-GB" b="1" dirty="0" smtClean="0"/>
            </a:br>
            <a:r>
              <a:rPr lang="en-GB" b="1" dirty="0"/>
              <a:t/>
            </a:r>
            <a:br>
              <a:rPr lang="en-GB" b="1" dirty="0"/>
            </a:br>
            <a:r>
              <a:rPr lang="en-GB" b="1" dirty="0" smtClean="0"/>
              <a:t/>
            </a:r>
            <a:br>
              <a:rPr lang="en-GB" b="1" dirty="0" smtClean="0"/>
            </a:br>
            <a:r>
              <a:rPr lang="en-GB" b="1" dirty="0" smtClean="0"/>
              <a:t>‘Arguments’ – critical thinking</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8520" y="1916832"/>
            <a:ext cx="3487936" cy="348793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1916832"/>
            <a:ext cx="3456384" cy="3456384"/>
          </a:xfrm>
          <a:prstGeom prst="rect">
            <a:avLst/>
          </a:prstGeom>
        </p:spPr>
      </p:pic>
    </p:spTree>
    <p:extLst>
      <p:ext uri="{BB962C8B-B14F-4D97-AF65-F5344CB8AC3E}">
        <p14:creationId xmlns:p14="http://schemas.microsoft.com/office/powerpoint/2010/main" val="530486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4378498"/>
          </a:xfrm>
        </p:spPr>
        <p:txBody>
          <a:bodyPr>
            <a:normAutofit/>
          </a:bodyPr>
          <a:lstStyle/>
          <a:p>
            <a:pPr algn="l"/>
            <a:r>
              <a:rPr lang="en-GB" sz="4900" b="1" dirty="0" smtClean="0"/>
              <a:t>Task 1 – PMI </a:t>
            </a:r>
            <a:r>
              <a:rPr lang="en-GB" sz="3200" b="1" dirty="0" smtClean="0"/>
              <a:t>(Edward de Bono): </a:t>
            </a:r>
            <a:r>
              <a:rPr lang="en-GB" sz="4900" b="1" dirty="0" smtClean="0"/>
              <a:t/>
            </a:r>
            <a:br>
              <a:rPr lang="en-GB" sz="4900" b="1" dirty="0" smtClean="0"/>
            </a:br>
            <a:r>
              <a:rPr lang="en-GB" sz="4900" b="1" dirty="0" smtClean="0"/>
              <a:t>‘China shouldn’t be in Africa’</a:t>
            </a:r>
            <a:br>
              <a:rPr lang="en-GB" sz="4900" b="1" dirty="0" smtClean="0"/>
            </a:br>
            <a:r>
              <a:rPr lang="en-GB" sz="4900" b="1" dirty="0" smtClean="0"/>
              <a:t/>
            </a:r>
            <a:br>
              <a:rPr lang="en-GB" sz="4900" b="1" dirty="0" smtClean="0"/>
            </a:br>
            <a:r>
              <a:rPr lang="en-GB" b="1" dirty="0" smtClean="0"/>
              <a:t>P – Plus</a:t>
            </a:r>
            <a:br>
              <a:rPr lang="en-GB" b="1" dirty="0" smtClean="0"/>
            </a:br>
            <a:r>
              <a:rPr lang="en-GB" b="1" dirty="0" smtClean="0"/>
              <a:t>M – Minus</a:t>
            </a:r>
            <a:br>
              <a:rPr lang="en-GB" b="1" dirty="0" smtClean="0"/>
            </a:br>
            <a:r>
              <a:rPr lang="en-GB" b="1" dirty="0" smtClean="0"/>
              <a:t>I - Interesting</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3888" y="2204863"/>
            <a:ext cx="6048672" cy="4668819"/>
          </a:xfrm>
        </p:spPr>
      </p:pic>
    </p:spTree>
    <p:extLst>
      <p:ext uri="{BB962C8B-B14F-4D97-AF65-F5344CB8AC3E}">
        <p14:creationId xmlns:p14="http://schemas.microsoft.com/office/powerpoint/2010/main" val="332265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98" y="274638"/>
            <a:ext cx="4921958" cy="1311850"/>
          </a:xfrm>
        </p:spPr>
        <p:txBody>
          <a:bodyPr>
            <a:normAutofit/>
          </a:bodyPr>
          <a:lstStyle/>
          <a:p>
            <a:r>
              <a:rPr lang="en-GB" b="1" dirty="0" smtClean="0"/>
              <a:t>Task 2: DIY dictation</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8064" y="0"/>
            <a:ext cx="5147862" cy="34290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1" y="1772816"/>
            <a:ext cx="2690417" cy="370841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7058" y="3429000"/>
            <a:ext cx="5936222" cy="3672408"/>
          </a:xfrm>
          <a:prstGeom prst="rect">
            <a:avLst/>
          </a:prstGeom>
        </p:spPr>
      </p:pic>
    </p:spTree>
    <p:extLst>
      <p:ext uri="{BB962C8B-B14F-4D97-AF65-F5344CB8AC3E}">
        <p14:creationId xmlns:p14="http://schemas.microsoft.com/office/powerpoint/2010/main" val="17030096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7504" y="116632"/>
            <a:ext cx="8928992" cy="6741367"/>
          </a:xfrm>
        </p:spPr>
        <p:txBody>
          <a:bodyPr>
            <a:normAutofit fontScale="55000" lnSpcReduction="20000"/>
          </a:bodyPr>
          <a:lstStyle/>
          <a:p>
            <a:pPr marL="0" indent="0">
              <a:buNone/>
            </a:pPr>
            <a:r>
              <a:rPr lang="en-GB" sz="3800" dirty="0" smtClean="0"/>
              <a:t>1) Last </a:t>
            </a:r>
            <a:r>
              <a:rPr lang="en-GB" sz="3800" dirty="0"/>
              <a:t>week, a Catholic nun was not allowed to take a medical entrance examination, the All-India Pre-Medical Entrance Test (AIPMT). She was wearing her religious ‘habit’, a nun's veil and a cross around her neck. They did not stop Sister </a:t>
            </a:r>
            <a:r>
              <a:rPr lang="en-GB" sz="3800" dirty="0" err="1"/>
              <a:t>Seba</a:t>
            </a:r>
            <a:r>
              <a:rPr lang="en-GB" sz="3800" dirty="0"/>
              <a:t> for religious reasons. Most people respect Catholic nuns in Kerala. But she couldn’t take the exam because a lot of other people have been cheating. </a:t>
            </a:r>
          </a:p>
          <a:p>
            <a:pPr marL="0" indent="0">
              <a:buNone/>
            </a:pPr>
            <a:r>
              <a:rPr lang="en-GB" sz="3800" dirty="0" smtClean="0"/>
              <a:t>2) They </a:t>
            </a:r>
            <a:r>
              <a:rPr lang="en-GB" sz="3800" dirty="0"/>
              <a:t>introduced a dress code because some people, not the nun, had secretly taken important papers into the exam. They really wanted to pass the entrance exams for the top medical college. Earlier last week, the Kerala High Court allowed two Muslim girls to wear a headscarf and dresses with full sleeves for the exam – but only if one of the people responsible could ‘frisk’ them (search their body and clothes) if necessary. </a:t>
            </a:r>
          </a:p>
          <a:p>
            <a:pPr marL="0" indent="0">
              <a:buNone/>
            </a:pPr>
            <a:r>
              <a:rPr lang="en-GB" sz="3800" dirty="0" smtClean="0"/>
              <a:t>3) There </a:t>
            </a:r>
            <a:r>
              <a:rPr lang="en-GB" sz="3800" dirty="0"/>
              <a:t>were big problems with the exam. People said some students found out the questions before the exam. And that students had secretly taken electronic equipment into the exam so they could cheat. So the Education Board cancelled the examinations after they happened. They then told candidates that they must not wear anything like ‘belts, caps, scarves, </a:t>
            </a:r>
            <a:r>
              <a:rPr lang="en-GB" sz="3800" dirty="0" err="1"/>
              <a:t>etc</a:t>
            </a:r>
            <a:r>
              <a:rPr lang="en-GB" sz="3800" dirty="0"/>
              <a:t>’ in the examination hall. The Supreme Court said students were not allowed to wear a hijab. They said ‘your faith won’t disappear’ if you don’t wear a hijab on one day. </a:t>
            </a:r>
          </a:p>
          <a:p>
            <a:pPr marL="0" indent="0">
              <a:buNone/>
            </a:pPr>
            <a:r>
              <a:rPr lang="en-GB" sz="3800" dirty="0" smtClean="0"/>
              <a:t>4) We </a:t>
            </a:r>
            <a:r>
              <a:rPr lang="en-GB" sz="3800" dirty="0"/>
              <a:t>know it is difficult for them to organize exams to stop students cheating. But they could be more understanding. </a:t>
            </a:r>
          </a:p>
          <a:p>
            <a:pPr marL="0" indent="0">
              <a:buNone/>
            </a:pPr>
            <a:r>
              <a:rPr lang="en-GB" sz="3800" dirty="0"/>
              <a:t>Sister </a:t>
            </a:r>
            <a:r>
              <a:rPr lang="en-GB" sz="3800" dirty="0" err="1"/>
              <a:t>Seba</a:t>
            </a:r>
            <a:r>
              <a:rPr lang="en-GB" sz="3800" dirty="0"/>
              <a:t>, the nun, asked if she could sit in a separate, private room to take her exams but they said no. So she did not take the exam. She wasted a whole year. So did the Muslim women in hijabs. </a:t>
            </a:r>
          </a:p>
          <a:p>
            <a:endParaRPr lang="en-GB" dirty="0"/>
          </a:p>
        </p:txBody>
      </p:sp>
    </p:spTree>
    <p:extLst>
      <p:ext uri="{BB962C8B-B14F-4D97-AF65-F5344CB8AC3E}">
        <p14:creationId xmlns:p14="http://schemas.microsoft.com/office/powerpoint/2010/main" val="320612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2359</TotalTime>
  <Words>1527</Words>
  <Application>Microsoft Office PowerPoint</Application>
  <PresentationFormat>On-screen Show (4:3)</PresentationFormat>
  <Paragraphs>82</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ELT in powerful, authentic global justice contexts   Part 1</vt:lpstr>
      <vt:lpstr>Photo stories: female wardens enforced sterilization development</vt:lpstr>
      <vt:lpstr>But hang on a minute …..!!</vt:lpstr>
      <vt:lpstr>Publishers don’t like:</vt:lpstr>
      <vt:lpstr>Teachers / students /  managers / parents might say you shouldn’t bring these topics into class because……:</vt:lpstr>
      <vt:lpstr>Moral dilemmas: is it a good idea to stop halal and kosher killing of  animals?        ‘Arguments’ – critical thinking</vt:lpstr>
      <vt:lpstr>Task 1 – PMI (Edward de Bono):  ‘China shouldn’t be in Africa’  P – Plus M – Minus I - Interesting</vt:lpstr>
      <vt:lpstr>Task 2: DIY dictation</vt:lpstr>
      <vt:lpstr>PowerPoint Presentation</vt:lpstr>
      <vt:lpstr>Task 3: DIY gap-fill</vt:lpstr>
      <vt:lpstr>PowerPoint Presentation</vt:lpstr>
      <vt:lpstr>Example: ‘small words’ (articles / prepositions …)</vt:lpstr>
      <vt:lpstr>Example: verbs</vt:lpstr>
      <vt:lpstr>Task 4: Newspaper front page</vt:lpstr>
      <vt:lpstr>Task 5: Protest banners: ‘radical                     phonology’</vt:lpstr>
      <vt:lpstr>PowerPoint Presentation</vt:lpstr>
      <vt:lpstr>My students’ protest banners:</vt:lpstr>
      <vt:lpstr>So ….</vt:lpstr>
      <vt:lpstr>PowerPoint Presentation</vt:lpstr>
      <vt:lpstr>PowerPoint Presentation</vt:lpstr>
      <vt:lpstr>To finish …. A Parable by Jon Rye Kinghorn</vt:lpstr>
      <vt:lpstr>Now .. time for a tea break … where’s the tea from? …how ethical was the production?...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Around the world in 60 minutes: English and Global Justice</dc:title>
  <dc:creator>Linda Ruas</dc:creator>
  <cp:lastModifiedBy>Linda Ruas</cp:lastModifiedBy>
  <cp:revision>61</cp:revision>
  <dcterms:created xsi:type="dcterms:W3CDTF">2016-10-30T11:47:59Z</dcterms:created>
  <dcterms:modified xsi:type="dcterms:W3CDTF">2017-03-31T20:27:55Z</dcterms:modified>
</cp:coreProperties>
</file>